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0"/>
  </p:notesMasterIdLst>
  <p:sldIdLst>
    <p:sldId id="258" r:id="rId2"/>
    <p:sldId id="259" r:id="rId3"/>
    <p:sldId id="307" r:id="rId4"/>
    <p:sldId id="262" r:id="rId5"/>
    <p:sldId id="263" r:id="rId6"/>
    <p:sldId id="264" r:id="rId7"/>
    <p:sldId id="265" r:id="rId8"/>
    <p:sldId id="305" r:id="rId9"/>
    <p:sldId id="300" r:id="rId10"/>
    <p:sldId id="302" r:id="rId11"/>
    <p:sldId id="291" r:id="rId12"/>
    <p:sldId id="290" r:id="rId13"/>
    <p:sldId id="306" r:id="rId14"/>
    <p:sldId id="287" r:id="rId15"/>
    <p:sldId id="288" r:id="rId16"/>
    <p:sldId id="289" r:id="rId17"/>
    <p:sldId id="304" r:id="rId18"/>
    <p:sldId id="268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4354"/>
  </p:normalViewPr>
  <p:slideViewPr>
    <p:cSldViewPr snapToGrid="0" snapToObjects="1">
      <p:cViewPr varScale="1">
        <p:scale>
          <a:sx n="58" d="100"/>
          <a:sy n="58" d="100"/>
        </p:scale>
        <p:origin x="208" y="6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7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CF2253-E492-9A4E-8447-4BD3E659DD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C1696-91BA-7740-B08A-986E8A71BA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3B2772-A9C7-AE4A-87EC-7FBFD273783C}" type="datetimeFigureOut">
              <a:rPr lang="en-US"/>
              <a:pPr>
                <a:defRPr/>
              </a:pPr>
              <a:t>3/16/22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930232C-D07B-A148-AF7A-4B6EABAB28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542C2D-91B3-3F4C-BC93-4F9D8F50C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3BFE5-B0DD-6A43-8247-F3CFF54FAB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A6EB-3735-2041-A470-296BD2044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ACD5C19-8132-EE48-8886-619D87D83A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>
            <a:extLst>
              <a:ext uri="{FF2B5EF4-FFF2-40B4-BE49-F238E27FC236}">
                <a16:creationId xmlns:a16="http://schemas.microsoft.com/office/drawing/2014/main" id="{47E9711A-4E0E-BD42-9880-643B04E5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Notes Placeholder 2">
            <a:extLst>
              <a:ext uri="{FF2B5EF4-FFF2-40B4-BE49-F238E27FC236}">
                <a16:creationId xmlns:a16="http://schemas.microsoft.com/office/drawing/2014/main" id="{2E8328A4-3CCD-4B45-8A36-ABF138621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AEBB-AA61-284E-880E-1E9C6A84F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53F2FA-A789-C64D-B8FA-FE0AE670713F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A452047A-6241-5D4F-A31A-2AA9EE0EC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A18EE286-4F43-8D4F-90B9-7AA50B42F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ED34340-2964-574E-BDD5-8722A6561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CB3F68-CA98-754A-B14E-3428FB58CBA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BEF645B-2228-8A47-BE53-FC4316017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0F1C7225-499A-D04C-9096-A2E611971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DBD0D30-4D71-934E-8B90-52747E031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3C3088-98FF-DC40-872B-4BBCC9B82E9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CA81267D-A6C0-E044-9171-33BAE5C0C6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D8B34446-3E9A-3E43-9296-640704586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4306A055-E33B-0C42-BF38-E888A45F8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FE81B76-1AB7-1048-BB14-14FB3754CF9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>
            <a:extLst>
              <a:ext uri="{FF2B5EF4-FFF2-40B4-BE49-F238E27FC236}">
                <a16:creationId xmlns:a16="http://schemas.microsoft.com/office/drawing/2014/main" id="{47E9711A-4E0E-BD42-9880-643B04E5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Notes Placeholder 2">
            <a:extLst>
              <a:ext uri="{FF2B5EF4-FFF2-40B4-BE49-F238E27FC236}">
                <a16:creationId xmlns:a16="http://schemas.microsoft.com/office/drawing/2014/main" id="{2E8328A4-3CCD-4B45-8A36-ABF138621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AEBB-AA61-284E-880E-1E9C6A84F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53F2FA-A789-C64D-B8FA-FE0AE670713F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66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27DF241E-EB94-634E-9792-F0AF7EF50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905DBEB0-FFD0-6943-9249-C17DAE4B0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6C1729A9-1C40-C044-B2D8-F0F153700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4984F8-45CB-F946-AA5D-ECA32964643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BDF9228D-EAF2-8645-8260-8488F8393B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BC365904-8205-1744-BF05-C28E10245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9A272FE3-6D17-0D4E-9F3C-989130F21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2E61357-3BCC-F34E-B4EB-55EF3C6C8E7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7483EE49-B3F1-9E48-979D-7D0BC3E53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A734265C-3E25-DB4E-9DB6-637B372B5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390A93C1-D55F-9D49-9023-F00FD6C49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97AA66-1AAF-E349-8457-1774939038D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>
            <a:extLst>
              <a:ext uri="{FF2B5EF4-FFF2-40B4-BE49-F238E27FC236}">
                <a16:creationId xmlns:a16="http://schemas.microsoft.com/office/drawing/2014/main" id="{47E9711A-4E0E-BD42-9880-643B04E5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Notes Placeholder 2">
            <a:extLst>
              <a:ext uri="{FF2B5EF4-FFF2-40B4-BE49-F238E27FC236}">
                <a16:creationId xmlns:a16="http://schemas.microsoft.com/office/drawing/2014/main" id="{2E8328A4-3CCD-4B45-8A36-ABF138621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AEBB-AA61-284E-880E-1E9C6A84F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53F2FA-A789-C64D-B8FA-FE0AE670713F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89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FDF22511-470A-994F-BE92-5C4E20CC7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F468CD0E-9766-614B-853E-5415A9D96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AFC65-C4B3-B042-9DF8-22BD0D654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99EEEC-B379-2A42-9B31-D44EBD5BB765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>
            <a:extLst>
              <a:ext uri="{FF2B5EF4-FFF2-40B4-BE49-F238E27FC236}">
                <a16:creationId xmlns:a16="http://schemas.microsoft.com/office/drawing/2014/main" id="{47E9711A-4E0E-BD42-9880-643B04E5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Notes Placeholder 2">
            <a:extLst>
              <a:ext uri="{FF2B5EF4-FFF2-40B4-BE49-F238E27FC236}">
                <a16:creationId xmlns:a16="http://schemas.microsoft.com/office/drawing/2014/main" id="{2E8328A4-3CCD-4B45-8A36-ABF138621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AEBB-AA61-284E-880E-1E9C6A84F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53F2FA-A789-C64D-B8FA-FE0AE670713F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063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D5C19-8132-EE48-8886-619D87D83AE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2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D5C19-8132-EE48-8886-619D87D83AE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95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D5C19-8132-EE48-8886-619D87D83AE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63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D5C19-8132-EE48-8886-619D87D83AE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6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>
            <a:extLst>
              <a:ext uri="{FF2B5EF4-FFF2-40B4-BE49-F238E27FC236}">
                <a16:creationId xmlns:a16="http://schemas.microsoft.com/office/drawing/2014/main" id="{47E9711A-4E0E-BD42-9880-643B04E5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Notes Placeholder 2">
            <a:extLst>
              <a:ext uri="{FF2B5EF4-FFF2-40B4-BE49-F238E27FC236}">
                <a16:creationId xmlns:a16="http://schemas.microsoft.com/office/drawing/2014/main" id="{2E8328A4-3CCD-4B45-8A36-ABF138621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AEBB-AA61-284E-880E-1E9C6A84F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53F2FA-A789-C64D-B8FA-FE0AE670713F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57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8A5A6656-B707-3D4A-A911-510672FC7D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7303A150-4DA0-8C42-B2DC-39FE2A310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FA264C8F-90DA-1348-B716-3BF210FF4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3E1E9FE-2765-BF40-867A-D72979BCE30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Sunri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DB5342-DD1D-774C-BD37-24DD3819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380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FB79EB-2B07-8B49-9EC7-013F653AD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2813"/>
            <a:ext cx="9144000" cy="76348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0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Midda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DB5342-DD1D-774C-BD37-24DD3819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38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FB79EB-2B07-8B49-9EC7-013F653AD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2813"/>
            <a:ext cx="9144000" cy="76348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8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Sunse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DB5342-DD1D-774C-BD37-24DD3819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380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FB79EB-2B07-8B49-9EC7-013F653AD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2813"/>
            <a:ext cx="9144000" cy="76348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20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7E6DB4-3D94-3743-AF11-20F3DE82C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38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0D76C2-5AAB-1445-B14C-24BF4FE5C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2813"/>
            <a:ext cx="9144000" cy="76348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4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B276-1721-024B-A192-09A7193D6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8256"/>
            <a:ext cx="10511400" cy="4011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1DA40D5-BA54-DF4A-B7EB-DB6C50DB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1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B276-1721-024B-A192-09A7193D6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7850"/>
            <a:ext cx="5257800" cy="4011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7B7D02-338B-7244-A39E-A31F04E3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C8A017-F00E-1649-9BD2-F0BA109638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0150" y="1847850"/>
            <a:ext cx="5073650" cy="40116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744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B3774E-AC9C-D246-B16D-601134B75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BB02061-FD93-3E41-AB22-F31888B9B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0" r:id="rId4"/>
    <p:sldLayoutId id="2147483711" r:id="rId5"/>
    <p:sldLayoutId id="2147483712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PT Sans" panose="020B0503020203020204" pitchFamily="34" charset="77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T Sans" panose="020B0503020203020204" pitchFamily="34" charset="77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74AA4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74AA4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74AA4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74AA4E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74AA4E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PT Sans" panose="020B05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D106FA64-B582-B048-B6D1-897B80CEC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624013"/>
            <a:ext cx="9144000" cy="2387600"/>
          </a:xfrm>
        </p:spPr>
        <p:txBody>
          <a:bodyPr/>
          <a:lstStyle/>
          <a:p>
            <a:r>
              <a:rPr lang="en-US" altLang="en-US" dirty="0"/>
              <a:t>How to Develop and Communicate Whole Grain Health Messages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6D66CA06-2BF8-8F47-A95E-82DB496089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4143375"/>
            <a:ext cx="9144000" cy="763588"/>
          </a:xfrm>
        </p:spPr>
        <p:txBody>
          <a:bodyPr/>
          <a:lstStyle/>
          <a:p>
            <a:r>
              <a:rPr lang="en-US" altLang="en-US" b="1" dirty="0"/>
              <a:t>Caroline </a:t>
            </a:r>
            <a:r>
              <a:rPr lang="en-US" altLang="en-US" b="1" dirty="0" err="1"/>
              <a:t>Sluyter</a:t>
            </a:r>
            <a:endParaRPr lang="en-US" altLang="en-US" b="1" dirty="0"/>
          </a:p>
          <a:p>
            <a:r>
              <a:rPr lang="en-US" altLang="en-US" dirty="0"/>
              <a:t>Program Director, </a:t>
            </a:r>
            <a:r>
              <a:rPr lang="en-US" altLang="en-US" dirty="0" err="1"/>
              <a:t>Oldways</a:t>
            </a:r>
            <a:r>
              <a:rPr lang="en-US" altLang="en-US" dirty="0"/>
              <a:t> Whole Grains Council</a:t>
            </a:r>
          </a:p>
          <a:p>
            <a:r>
              <a:rPr lang="en-US" altLang="en-US" dirty="0"/>
              <a:t>Working Group Chair &amp; Governing Board Member, Whole Grain Initiative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>
            <a:extLst>
              <a:ext uri="{FF2B5EF4-FFF2-40B4-BE49-F238E27FC236}">
                <a16:creationId xmlns:a16="http://schemas.microsoft.com/office/drawing/2014/main" id="{E1C4CE7B-47C6-2345-BCD9-D5C4934303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1119188" y="1593850"/>
            <a:ext cx="10512425" cy="4899025"/>
          </a:xfrm>
        </p:spPr>
        <p:txBody>
          <a:bodyPr/>
          <a:lstStyle/>
          <a:p>
            <a:r>
              <a:rPr lang="en-US" altLang="en-US" sz="2400" b="1" dirty="0"/>
              <a:t>Weight problems are almost never the fault of one food; it is the overall diet pattern that matters</a:t>
            </a:r>
          </a:p>
          <a:p>
            <a:r>
              <a:rPr lang="en-US" altLang="en-US" sz="2400" dirty="0"/>
              <a:t>Study of a sandwich made with whole grain bread and real cheese compared to a sandwich on white bread with a processed cheese product (matched for calories, matched for ratio of bread to cheese)</a:t>
            </a:r>
          </a:p>
          <a:p>
            <a:pPr lvl="1"/>
            <a:r>
              <a:rPr lang="en-US" altLang="en-US" sz="2000" dirty="0"/>
              <a:t>Participants burned 50% more calories digesting the whole grain sandwich </a:t>
            </a:r>
            <a:r>
              <a:rPr lang="en-US" altLang="en-US" sz="2000" dirty="0">
                <a:solidFill>
                  <a:schemeClr val="tx2"/>
                </a:solidFill>
              </a:rPr>
              <a:t>(Barr, 2010)</a:t>
            </a:r>
          </a:p>
          <a:p>
            <a:r>
              <a:rPr lang="en-US" altLang="en-US" sz="2400" dirty="0"/>
              <a:t>6-week RCT of 81 adults: 1 whole grain group, 1 refined grain group, all other foods the same</a:t>
            </a:r>
          </a:p>
          <a:p>
            <a:pPr lvl="1"/>
            <a:r>
              <a:rPr lang="en-US" altLang="en-US" sz="2000" dirty="0"/>
              <a:t>Whole grain group significantly improved metabolism </a:t>
            </a:r>
            <a:r>
              <a:rPr lang="en-US" altLang="en-US" sz="2000" dirty="0">
                <a:solidFill>
                  <a:schemeClr val="tx2"/>
                </a:solidFill>
              </a:rPr>
              <a:t>(Karl, 2017)</a:t>
            </a:r>
          </a:p>
          <a:p>
            <a:pPr lvl="1"/>
            <a:r>
              <a:rPr lang="en-US" altLang="en-US" sz="2000" dirty="0"/>
              <a:t>Whole grain group had significantly higher concentrations of “good” gut microbes </a:t>
            </a:r>
            <a:r>
              <a:rPr lang="en-US" altLang="en-US" sz="2000" dirty="0">
                <a:solidFill>
                  <a:schemeClr val="tx2"/>
                </a:solidFill>
              </a:rPr>
              <a:t>(Vanegas, 2017)</a:t>
            </a:r>
          </a:p>
        </p:txBody>
      </p:sp>
      <p:sp>
        <p:nvSpPr>
          <p:cNvPr id="25602" name="Title 2">
            <a:extLst>
              <a:ext uri="{FF2B5EF4-FFF2-40B4-BE49-F238E27FC236}">
                <a16:creationId xmlns:a16="http://schemas.microsoft.com/office/drawing/2014/main" id="{F3E023AB-154B-324F-BE2E-802FF7885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 Whole Grains Make You Gain Weight?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2">
            <a:extLst>
              <a:ext uri="{FF2B5EF4-FFF2-40B4-BE49-F238E27FC236}">
                <a16:creationId xmlns:a16="http://schemas.microsoft.com/office/drawing/2014/main" id="{3AE63FFE-931C-B54A-84D4-894E072E6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Should you go gluten-free?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3BB4397-0D7E-4C47-BA84-C7F96420EEB5}"/>
              </a:ext>
            </a:extLst>
          </p:cNvPr>
          <p:cNvSpPr txBox="1">
            <a:spLocks/>
          </p:cNvSpPr>
          <p:nvPr/>
        </p:nvSpPr>
        <p:spPr>
          <a:xfrm>
            <a:off x="608013" y="1790700"/>
            <a:ext cx="6896100" cy="4702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PT Sans" panose="020B0503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  <a:defRPr/>
            </a:pPr>
            <a:r>
              <a:rPr lang="en-US" dirty="0"/>
              <a:t>In a study with 1,312 “gluten-sensitive” adults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(Molina-Infante, 2017)</a:t>
            </a:r>
          </a:p>
          <a:p>
            <a:pPr lvl="1">
              <a:buClr>
                <a:srgbClr val="92D050"/>
              </a:buClr>
              <a:defRPr/>
            </a:pPr>
            <a:r>
              <a:rPr lang="en-US" dirty="0"/>
              <a:t>16% of patients had gluten-specific symptoms on gluten-containing diet</a:t>
            </a:r>
          </a:p>
          <a:p>
            <a:pPr lvl="1">
              <a:buClr>
                <a:srgbClr val="92D050"/>
              </a:buClr>
              <a:defRPr/>
            </a:pPr>
            <a:r>
              <a:rPr lang="en-US" dirty="0"/>
              <a:t> 40% had similar or increased symptoms on gluten-free diet.</a:t>
            </a:r>
          </a:p>
          <a:p>
            <a:pPr>
              <a:buClr>
                <a:srgbClr val="92D050"/>
              </a:buClr>
              <a:defRPr/>
            </a:pPr>
            <a:r>
              <a:rPr lang="en-US" dirty="0"/>
              <a:t>Avoiding gluten-containing foods may increase risk for heart disease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Lebwohl</a:t>
            </a:r>
            <a:r>
              <a:rPr lang="en-US" dirty="0">
                <a:solidFill>
                  <a:schemeClr val="tx2"/>
                </a:solidFill>
              </a:rPr>
              <a:t>, 2017)</a:t>
            </a:r>
          </a:p>
          <a:p>
            <a:pPr>
              <a:buClr>
                <a:srgbClr val="92D050"/>
              </a:buClr>
              <a:defRPr/>
            </a:pPr>
            <a:r>
              <a:rPr lang="en-US" dirty="0"/>
              <a:t>Gluten-free ≠ Grain-free; most whole grains are naturally gluten-free</a:t>
            </a:r>
          </a:p>
          <a:p>
            <a:pPr>
              <a:buClr>
                <a:srgbClr val="92D050"/>
              </a:buCl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24574-9FF5-7B47-BB65-4CF9A2BE49AD}"/>
              </a:ext>
            </a:extLst>
          </p:cNvPr>
          <p:cNvSpPr txBox="1"/>
          <p:nvPr/>
        </p:nvSpPr>
        <p:spPr>
          <a:xfrm>
            <a:off x="8335963" y="1995488"/>
            <a:ext cx="3017837" cy="354012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PT Sans" panose="020B0503020203020204" pitchFamily="34" charset="77"/>
              </a:rPr>
              <a:t>Gluten-Free Grains</a:t>
            </a:r>
          </a:p>
          <a:p>
            <a:pPr>
              <a:defRPr/>
            </a:pPr>
            <a:endParaRPr lang="en-US" sz="1000" b="1" u="sng" dirty="0">
              <a:latin typeface="PT Sans" panose="020B0503020203020204" pitchFamily="34" charset="77"/>
            </a:endParaRP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Amaranth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Buckwheat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Corn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Oats***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Millet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Quinoa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Rice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Sorghum</a:t>
            </a:r>
          </a:p>
          <a:p>
            <a:pPr algn="ctr">
              <a:defRPr/>
            </a:pPr>
            <a:r>
              <a:rPr lang="en-US" dirty="0">
                <a:latin typeface="PT Sans" panose="020B0503020203020204" pitchFamily="34" charset="77"/>
              </a:rPr>
              <a:t>Teff</a:t>
            </a:r>
          </a:p>
          <a:p>
            <a:pPr>
              <a:defRPr/>
            </a:pPr>
            <a:endParaRPr lang="en-US" dirty="0">
              <a:latin typeface="PT Sans" panose="020B0503020203020204" pitchFamily="34" charset="77"/>
            </a:endParaRPr>
          </a:p>
          <a:p>
            <a:pPr algn="ctr">
              <a:defRPr/>
            </a:pPr>
            <a:r>
              <a:rPr lang="en-US" sz="1400" i="1" dirty="0">
                <a:latin typeface="PT Sans" panose="020B0503020203020204" pitchFamily="34" charset="77"/>
              </a:rPr>
              <a:t>***Check for cross-contamination</a:t>
            </a:r>
            <a:endParaRPr lang="en-US" sz="1600" i="1" dirty="0">
              <a:latin typeface="PT Sans" panose="020B0503020203020204" pitchFamily="34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2">
            <a:extLst>
              <a:ext uri="{FF2B5EF4-FFF2-40B4-BE49-F238E27FC236}">
                <a16:creationId xmlns:a16="http://schemas.microsoft.com/office/drawing/2014/main" id="{6930B23B-1BAE-3D4E-8D06-CCD73B4DA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n-US" altLang="en-US"/>
              <a:t>Should you go grain-free?</a:t>
            </a:r>
          </a:p>
        </p:txBody>
      </p:sp>
      <p:sp>
        <p:nvSpPr>
          <p:cNvPr id="29698" name="Content Placeholder 1">
            <a:extLst>
              <a:ext uri="{FF2B5EF4-FFF2-40B4-BE49-F238E27FC236}">
                <a16:creationId xmlns:a16="http://schemas.microsoft.com/office/drawing/2014/main" id="{D38A5AE2-76A4-B846-8CBA-F4074384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452563"/>
            <a:ext cx="105156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T Sans" panose="020B0503020203020204" pitchFamily="34" charset="77"/>
              </a:defRPr>
            </a:lvl1pPr>
            <a:lvl2pPr marL="171450" indent="-17145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PT Sans" panose="020B0503020203020204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T Sans" panose="020B0503020203020204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9pPr>
          </a:lstStyle>
          <a:p>
            <a:pPr>
              <a:buClr>
                <a:srgbClr val="92D050"/>
              </a:buClr>
            </a:pPr>
            <a:r>
              <a:rPr lang="en-US" altLang="en-US"/>
              <a:t>People who avoid grains tend to be less healthy (more likely to be overweight/obese, eat fewer fruits and vegetables, and less fiber) </a:t>
            </a:r>
            <a:r>
              <a:rPr lang="en-US" altLang="en-US">
                <a:solidFill>
                  <a:schemeClr val="tx2"/>
                </a:solidFill>
              </a:rPr>
              <a:t>(Fayet-Moore, 2017)</a:t>
            </a:r>
            <a:r>
              <a:rPr lang="en-US" altLang="en-US" sz="1300" b="1"/>
              <a:t>	</a:t>
            </a:r>
            <a:endParaRPr lang="en-US" altLang="en-US"/>
          </a:p>
          <a:p>
            <a:pPr>
              <a:buClr>
                <a:srgbClr val="92D050"/>
              </a:buClr>
            </a:pPr>
            <a:r>
              <a:rPr lang="en-US" altLang="en-US"/>
              <a:t>Carbohydrates are the most readily available fuel for athletes during exercise </a:t>
            </a:r>
            <a:r>
              <a:rPr lang="en-US" altLang="en-US">
                <a:solidFill>
                  <a:schemeClr val="tx2"/>
                </a:solidFill>
              </a:rPr>
              <a:t>(Burke, 2017)</a:t>
            </a:r>
          </a:p>
          <a:p>
            <a:pPr>
              <a:buClr>
                <a:srgbClr val="92D050"/>
              </a:buClr>
            </a:pPr>
            <a:r>
              <a:rPr lang="en-US" altLang="en-US"/>
              <a:t>Shifting away from grain foods (towards animal foods) puts a larger burden on environment </a:t>
            </a:r>
            <a:r>
              <a:rPr lang="en-US" altLang="en-US">
                <a:solidFill>
                  <a:schemeClr val="tx2"/>
                </a:solidFill>
              </a:rPr>
              <a:t>(Mekonnen, 2012)</a:t>
            </a:r>
          </a:p>
          <a:p>
            <a:pPr lvl="1">
              <a:buClr>
                <a:srgbClr val="92D050"/>
              </a:buClr>
            </a:pPr>
            <a:endParaRPr lang="en-US" altLang="en-US" sz="400"/>
          </a:p>
          <a:p>
            <a:pPr>
              <a:buClr>
                <a:srgbClr val="92D050"/>
              </a:buClr>
            </a:pPr>
            <a:r>
              <a:rPr lang="en-US" altLang="en-US"/>
              <a:t>Grain-free or very low-carb diets may be popular with those looking to lose weight, however it is important to maintain a balanced approach</a:t>
            </a:r>
            <a:endParaRPr lang="en-US" altLang="en-US"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D106FA64-B582-B048-B6D1-897B80CEC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624013"/>
            <a:ext cx="9144000" cy="2387600"/>
          </a:xfrm>
        </p:spPr>
        <p:txBody>
          <a:bodyPr/>
          <a:lstStyle/>
          <a:p>
            <a:r>
              <a:rPr lang="en-US" altLang="en-US" dirty="0"/>
              <a:t>Whole Grain Communication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48964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Placeholder 1">
            <a:extLst>
              <a:ext uri="{FF2B5EF4-FFF2-40B4-BE49-F238E27FC236}">
                <a16:creationId xmlns:a16="http://schemas.microsoft.com/office/drawing/2014/main" id="{4B721D15-191A-3141-9705-AE5B61AECEF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38200" y="1690688"/>
            <a:ext cx="7580313" cy="5048779"/>
          </a:xfrm>
        </p:spPr>
        <p:txBody>
          <a:bodyPr/>
          <a:lstStyle/>
          <a:p>
            <a:r>
              <a:rPr lang="en-US" altLang="en-US" b="1" dirty="0"/>
              <a:t>For Confused Consumers</a:t>
            </a:r>
            <a:r>
              <a:rPr lang="en-US" altLang="en-US" dirty="0"/>
              <a:t>: Getting your recommended whole grains is easy; look for the Whole Grain Stamp (or local equivalent) &amp; the word ‘whole’ on ingredients labels</a:t>
            </a:r>
          </a:p>
          <a:p>
            <a:r>
              <a:rPr lang="en-US" altLang="en-US" b="1" dirty="0"/>
              <a:t>For Budget Conscious</a:t>
            </a:r>
            <a:r>
              <a:rPr lang="en-US" altLang="en-US" dirty="0"/>
              <a:t>: Brown rice, breakfast cereal, and whole wheat pasta are all affordable whole grain options</a:t>
            </a:r>
          </a:p>
          <a:p>
            <a:r>
              <a:rPr lang="en-US" altLang="en-US" b="1" dirty="0"/>
              <a:t>For Concerned Cooks</a:t>
            </a:r>
            <a:r>
              <a:rPr lang="en-US" altLang="en-US" dirty="0"/>
              <a:t>: Whole grains are easy to prepare; many ready-to-eat whole grain products are available; flavors range from mild to strong (so there’s something for everyone!)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6082" name="Title 2">
            <a:extLst>
              <a:ext uri="{FF2B5EF4-FFF2-40B4-BE49-F238E27FC236}">
                <a16:creationId xmlns:a16="http://schemas.microsoft.com/office/drawing/2014/main" id="{7B3D0D1B-03F5-9049-9087-7DF9A72F5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Tailor Messaging to Your Audience</a:t>
            </a:r>
          </a:p>
        </p:txBody>
      </p:sp>
      <p:pic>
        <p:nvPicPr>
          <p:cNvPr id="7" name="Picture 6" descr="A plate of pasta and broccoli&#10;&#10;Description automatically generated">
            <a:extLst>
              <a:ext uri="{FF2B5EF4-FFF2-40B4-BE49-F238E27FC236}">
                <a16:creationId xmlns:a16="http://schemas.microsoft.com/office/drawing/2014/main" id="{515650EF-278C-414B-88A1-4AD5FB7B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738" y="2140417"/>
            <a:ext cx="3026895" cy="3026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084" name="TextBox 5">
            <a:extLst>
              <a:ext uri="{FF2B5EF4-FFF2-40B4-BE49-F238E27FC236}">
                <a16:creationId xmlns:a16="http://schemas.microsoft.com/office/drawing/2014/main" id="{7523BED2-2DE3-DA41-B12B-C3710AFC6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4829175"/>
            <a:ext cx="2771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T Sans" panose="020B0503020203020204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PT Sans" panose="020B0503020203020204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T Sans" panose="020B0503020203020204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anose="020F0502020204030204" pitchFamily="34" charset="0"/>
              </a:rPr>
              <a:t>Kelly Toups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Placeholder 1">
            <a:extLst>
              <a:ext uri="{FF2B5EF4-FFF2-40B4-BE49-F238E27FC236}">
                <a16:creationId xmlns:a16="http://schemas.microsoft.com/office/drawing/2014/main" id="{A53A2C63-BF68-CF46-9403-D278EAC8741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38200" y="1847850"/>
            <a:ext cx="6477000" cy="4011613"/>
          </a:xfrm>
        </p:spPr>
        <p:txBody>
          <a:bodyPr/>
          <a:lstStyle/>
          <a:p>
            <a:r>
              <a:rPr lang="en-US" altLang="en-US" b="1"/>
              <a:t>For Foodies</a:t>
            </a:r>
            <a:r>
              <a:rPr lang="en-US" altLang="en-US"/>
              <a:t>: Whole grains (esp. ancient grains) add rich flavors, colors, textures</a:t>
            </a:r>
          </a:p>
          <a:p>
            <a:r>
              <a:rPr lang="en-US" altLang="en-US" b="1"/>
              <a:t>For Athletes</a:t>
            </a:r>
            <a:r>
              <a:rPr lang="en-US" altLang="en-US"/>
              <a:t>: Whole grains are a smart way to carb-load, and can pack a protein punch</a:t>
            </a:r>
          </a:p>
          <a:p>
            <a:r>
              <a:rPr lang="en-US" altLang="en-US" b="1"/>
              <a:t>For Environmentalists</a:t>
            </a:r>
            <a:r>
              <a:rPr lang="en-US" altLang="en-US"/>
              <a:t>: Grains require less water per calorie than nearly any other crop; keeping the bran &amp; germ of the grain helps cut down on waste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48130" name="Title 2">
            <a:extLst>
              <a:ext uri="{FF2B5EF4-FFF2-40B4-BE49-F238E27FC236}">
                <a16:creationId xmlns:a16="http://schemas.microsoft.com/office/drawing/2014/main" id="{7DC3739F-7B93-B24D-843E-E4C9BEDFA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Tailor Messaging to Your Audience</a:t>
            </a:r>
          </a:p>
        </p:txBody>
      </p:sp>
      <p:pic>
        <p:nvPicPr>
          <p:cNvPr id="48131" name="Picture 6">
            <a:extLst>
              <a:ext uri="{FF2B5EF4-FFF2-40B4-BE49-F238E27FC236}">
                <a16:creationId xmlns:a16="http://schemas.microsoft.com/office/drawing/2014/main" id="{DF707645-4F9F-D049-B482-096E5764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1847850"/>
            <a:ext cx="37814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Placeholder 1">
            <a:extLst>
              <a:ext uri="{FF2B5EF4-FFF2-40B4-BE49-F238E27FC236}">
                <a16:creationId xmlns:a16="http://schemas.microsoft.com/office/drawing/2014/main" id="{998F33EC-C56C-B94E-B472-EF08D0FD5C8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38200" y="1831975"/>
            <a:ext cx="6745288" cy="4914900"/>
          </a:xfrm>
        </p:spPr>
        <p:txBody>
          <a:bodyPr/>
          <a:lstStyle/>
          <a:p>
            <a:r>
              <a:rPr lang="en-US" altLang="en-US" b="1" dirty="0"/>
              <a:t>For Gluten-Free</a:t>
            </a:r>
            <a:r>
              <a:rPr lang="en-US" altLang="en-US" dirty="0"/>
              <a:t>: Gluten-free doesn’t mean grain-free; many whole grains ARE gluten-free</a:t>
            </a:r>
          </a:p>
          <a:p>
            <a:r>
              <a:rPr lang="en-US" altLang="en-US" b="1" dirty="0"/>
              <a:t>For Weight Watchers</a:t>
            </a:r>
            <a:r>
              <a:rPr lang="en-US" altLang="en-US" dirty="0"/>
              <a:t>: Avoiding grains is not sustainable in the long term; not all weight-loss strategies are healthy; people who eat whole grains tend to weigh less</a:t>
            </a:r>
          </a:p>
          <a:p>
            <a:r>
              <a:rPr lang="en-US" altLang="en-US" b="1" dirty="0"/>
              <a:t>For Grain-Avoiders</a:t>
            </a:r>
            <a:r>
              <a:rPr lang="en-US" altLang="en-US" dirty="0"/>
              <a:t>: Avoiding grains may have long-term health risks &amp; environmental consequences</a:t>
            </a:r>
          </a:p>
          <a:p>
            <a:endParaRPr lang="en-US" altLang="en-US" dirty="0"/>
          </a:p>
        </p:txBody>
      </p:sp>
      <p:sp>
        <p:nvSpPr>
          <p:cNvPr id="50178" name="Title 2">
            <a:extLst>
              <a:ext uri="{FF2B5EF4-FFF2-40B4-BE49-F238E27FC236}">
                <a16:creationId xmlns:a16="http://schemas.microsoft.com/office/drawing/2014/main" id="{6AFFDD52-2FAE-BB4C-8721-8B14CC979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Tailor Messaging to Your Audience</a:t>
            </a:r>
          </a:p>
        </p:txBody>
      </p:sp>
      <p:pic>
        <p:nvPicPr>
          <p:cNvPr id="5" name="Picture 4" descr="A picture containing outdoor, black, dish, grill&#10;&#10;Description automatically generated">
            <a:extLst>
              <a:ext uri="{FF2B5EF4-FFF2-40B4-BE49-F238E27FC236}">
                <a16:creationId xmlns:a16="http://schemas.microsoft.com/office/drawing/2014/main" id="{614F234B-BEF5-D946-A675-25BC400E8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2" r="13085"/>
          <a:stretch/>
        </p:blipFill>
        <p:spPr>
          <a:xfrm>
            <a:off x="7788165" y="2021271"/>
            <a:ext cx="3972912" cy="3667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80" name="TextBox 7">
            <a:extLst>
              <a:ext uri="{FF2B5EF4-FFF2-40B4-BE49-F238E27FC236}">
                <a16:creationId xmlns:a16="http://schemas.microsoft.com/office/drawing/2014/main" id="{2F28D96C-7635-FC44-863A-49F60274E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5" y="5349875"/>
            <a:ext cx="2771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T Sans" panose="020B0503020203020204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PT Sans" panose="020B0503020203020204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T Sans" panose="020B0503020203020204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74AA4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PT Sans" panose="020B0503020203020204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alibri" panose="020F0502020204030204" pitchFamily="34" charset="0"/>
              </a:rPr>
              <a:t>Kelly Toups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Placeholder 1">
            <a:extLst>
              <a:ext uri="{FF2B5EF4-FFF2-40B4-BE49-F238E27FC236}">
                <a16:creationId xmlns:a16="http://schemas.microsoft.com/office/drawing/2014/main" id="{A87B8A92-243F-7445-935E-6D27E351E78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48759" y="1331383"/>
            <a:ext cx="11252200" cy="4837113"/>
          </a:xfrm>
        </p:spPr>
        <p:txBody>
          <a:bodyPr/>
          <a:lstStyle/>
          <a:p>
            <a:r>
              <a:rPr lang="en-US" altLang="en-US" sz="1100" dirty="0"/>
              <a:t>Barr, S. B., &amp; Wright, J. C. (2010). Postprandial energy expenditure in whole-food and processed-food meals: implications for daily energy expenditure. </a:t>
            </a:r>
            <a:r>
              <a:rPr lang="en-US" altLang="en-US" sz="1100" i="1" dirty="0"/>
              <a:t>Food &amp; nutrition research</a:t>
            </a:r>
            <a:r>
              <a:rPr lang="en-US" altLang="en-US" sz="1100" dirty="0"/>
              <a:t>, </a:t>
            </a:r>
            <a:r>
              <a:rPr lang="en-US" altLang="en-US" sz="1100" i="1" dirty="0"/>
              <a:t>54</a:t>
            </a:r>
            <a:r>
              <a:rPr lang="en-US" altLang="en-US" sz="1100" dirty="0"/>
              <a:t>, 10.3402/fnr.v54i0.5144. https://</a:t>
            </a:r>
            <a:r>
              <a:rPr lang="en-US" altLang="en-US" sz="1100" dirty="0" err="1"/>
              <a:t>doi.org</a:t>
            </a:r>
            <a:r>
              <a:rPr lang="en-US" altLang="en-US" sz="1100" dirty="0"/>
              <a:t>/10.3402/fnr.v54i0.5144</a:t>
            </a:r>
          </a:p>
          <a:p>
            <a:r>
              <a:rPr lang="en-US" altLang="en-US" sz="1100" dirty="0"/>
              <a:t>Burke, L. M., Ross, M. L., </a:t>
            </a:r>
            <a:r>
              <a:rPr lang="en-US" altLang="en-US" sz="1100" dirty="0" err="1"/>
              <a:t>Garvican</a:t>
            </a:r>
            <a:r>
              <a:rPr lang="en-US" altLang="en-US" sz="1100" dirty="0"/>
              <a:t>-Lewis, L. A., </a:t>
            </a:r>
            <a:r>
              <a:rPr lang="en-US" altLang="en-US" sz="1100" dirty="0" err="1"/>
              <a:t>Welvaert</a:t>
            </a:r>
            <a:r>
              <a:rPr lang="en-US" altLang="en-US" sz="1100" dirty="0"/>
              <a:t>, M., </a:t>
            </a:r>
            <a:r>
              <a:rPr lang="en-US" altLang="en-US" sz="1100" dirty="0" err="1"/>
              <a:t>Heikura</a:t>
            </a:r>
            <a:r>
              <a:rPr lang="en-US" altLang="en-US" sz="1100" dirty="0"/>
              <a:t>, I. A., Forbes, S. G., </a:t>
            </a:r>
            <a:r>
              <a:rPr lang="en-US" altLang="en-US" sz="1100" dirty="0" err="1"/>
              <a:t>Mirtschin</a:t>
            </a:r>
            <a:r>
              <a:rPr lang="en-US" altLang="en-US" sz="1100" dirty="0"/>
              <a:t>, J. G., Cato, L. E., Strobel, N., Sharma, A. P., &amp; Hawley, J. A. (2017). Low carbohydrate, high fat diet impairs exercise economy and negates the performance benefit from intensified training in elite race walkers. </a:t>
            </a:r>
            <a:r>
              <a:rPr lang="en-US" altLang="en-US" sz="1100" i="1" dirty="0"/>
              <a:t>The Journal of physiology</a:t>
            </a:r>
            <a:r>
              <a:rPr lang="en-US" altLang="en-US" sz="1100" dirty="0"/>
              <a:t>, </a:t>
            </a:r>
            <a:r>
              <a:rPr lang="en-US" altLang="en-US" sz="1100" i="1" dirty="0"/>
              <a:t>595</a:t>
            </a:r>
            <a:r>
              <a:rPr lang="en-US" altLang="en-US" sz="1100" dirty="0"/>
              <a:t>(9), 2785–2807. https://</a:t>
            </a:r>
            <a:r>
              <a:rPr lang="en-US" altLang="en-US" sz="1100" dirty="0" err="1"/>
              <a:t>doi.org</a:t>
            </a:r>
            <a:r>
              <a:rPr lang="en-US" altLang="en-US" sz="1100" dirty="0"/>
              <a:t>/10.1113/JP273230</a:t>
            </a:r>
          </a:p>
          <a:p>
            <a:r>
              <a:rPr lang="en-US" altLang="en-US" sz="1100" dirty="0" err="1"/>
              <a:t>Fayet</a:t>
            </a:r>
            <a:r>
              <a:rPr lang="en-US" altLang="en-US" sz="1100" dirty="0"/>
              <a:t>-Moore, F., </a:t>
            </a:r>
            <a:r>
              <a:rPr lang="en-US" altLang="en-US" sz="1100" dirty="0" err="1"/>
              <a:t>Petocz</a:t>
            </a:r>
            <a:r>
              <a:rPr lang="en-US" altLang="en-US" sz="1100" dirty="0"/>
              <a:t>, P., McConnell, A., Tuck, K., &amp; Mansour, M. (2017). The Cross-Sectional Association between Consumption of the Recommended Five Food Group "Grain (Cereal)", Dietary </a:t>
            </a:r>
            <a:r>
              <a:rPr lang="en-US" altLang="en-US" sz="1100" dirty="0" err="1"/>
              <a:t>Fibre</a:t>
            </a:r>
            <a:r>
              <a:rPr lang="en-US" altLang="en-US" sz="1100" dirty="0"/>
              <a:t> and Anthropometric Measures among Australian Adults. </a:t>
            </a:r>
            <a:r>
              <a:rPr lang="en-US" altLang="en-US" sz="1100" i="1" dirty="0"/>
              <a:t>Nutrients</a:t>
            </a:r>
            <a:r>
              <a:rPr lang="en-US" altLang="en-US" sz="1100" dirty="0"/>
              <a:t>, </a:t>
            </a:r>
            <a:r>
              <a:rPr lang="en-US" altLang="en-US" sz="1100" i="1" dirty="0"/>
              <a:t>9</a:t>
            </a:r>
            <a:r>
              <a:rPr lang="en-US" altLang="en-US" sz="1100" dirty="0"/>
              <a:t>(2), 157. https://</a:t>
            </a:r>
            <a:r>
              <a:rPr lang="en-US" altLang="en-US" sz="1100" dirty="0" err="1"/>
              <a:t>doi.org</a:t>
            </a:r>
            <a:r>
              <a:rPr lang="en-US" altLang="en-US" sz="1100" dirty="0"/>
              <a:t>/10.3390/nu9020157</a:t>
            </a:r>
          </a:p>
          <a:p>
            <a:r>
              <a:rPr lang="en-US" altLang="en-US" sz="1100" dirty="0"/>
              <a:t>Karl, J. P., </a:t>
            </a:r>
            <a:r>
              <a:rPr lang="en-US" altLang="en-US" sz="1100" dirty="0" err="1"/>
              <a:t>Meydani</a:t>
            </a:r>
            <a:r>
              <a:rPr lang="en-US" altLang="en-US" sz="1100" dirty="0"/>
              <a:t>, M., Barnett, J. B., Vanegas, S. M., Goldin, B., Kane, A., Rasmussen, H., Saltzman, E., </a:t>
            </a:r>
            <a:r>
              <a:rPr lang="en-US" altLang="en-US" sz="1100" dirty="0" err="1"/>
              <a:t>Vangay</a:t>
            </a:r>
            <a:r>
              <a:rPr lang="en-US" altLang="en-US" sz="1100" dirty="0"/>
              <a:t>, P., Knights, D., Chen, C. O., Das, S. K., </a:t>
            </a:r>
            <a:r>
              <a:rPr lang="en-US" altLang="en-US" sz="1100" dirty="0" err="1"/>
              <a:t>Jonnalagadda</a:t>
            </a:r>
            <a:r>
              <a:rPr lang="en-US" altLang="en-US" sz="1100" dirty="0"/>
              <a:t>, S. S., </a:t>
            </a:r>
            <a:r>
              <a:rPr lang="en-US" altLang="en-US" sz="1100" dirty="0" err="1"/>
              <a:t>Meydani</a:t>
            </a:r>
            <a:r>
              <a:rPr lang="en-US" altLang="en-US" sz="1100" dirty="0"/>
              <a:t>, S. N., &amp; Roberts, S. B. (2017). Substituting whole grains for refined grains in a 6-wk randomized trial favorably affects energy-balance metrics in healthy men and postmenopausal women. </a:t>
            </a:r>
            <a:r>
              <a:rPr lang="en-US" altLang="en-US" sz="1100" i="1" dirty="0"/>
              <a:t>The American journal of clinical nutrition</a:t>
            </a:r>
            <a:r>
              <a:rPr lang="en-US" altLang="en-US" sz="1100" dirty="0"/>
              <a:t>, </a:t>
            </a:r>
            <a:r>
              <a:rPr lang="en-US" altLang="en-US" sz="1100" i="1" dirty="0"/>
              <a:t>105</a:t>
            </a:r>
            <a:r>
              <a:rPr lang="en-US" altLang="en-US" sz="1100" dirty="0"/>
              <a:t>(3), 589–599. https://</a:t>
            </a:r>
            <a:r>
              <a:rPr lang="en-US" altLang="en-US" sz="1100" dirty="0" err="1"/>
              <a:t>doi.org</a:t>
            </a:r>
            <a:r>
              <a:rPr lang="en-US" altLang="en-US" sz="1100" dirty="0"/>
              <a:t>/10.3945/ajcn.116.139683</a:t>
            </a:r>
          </a:p>
          <a:p>
            <a:r>
              <a:rPr lang="en-US" altLang="en-US" sz="1100" dirty="0"/>
              <a:t>Kasarda D. D. (2013). Can an increase in celiac disease be attributed to an increase in the gluten content of wheat as a consequence of wheat breeding?. </a:t>
            </a:r>
            <a:r>
              <a:rPr lang="en-US" altLang="en-US" sz="1100" i="1" dirty="0"/>
              <a:t>Journal of agricultural and food chemistry</a:t>
            </a:r>
            <a:r>
              <a:rPr lang="en-US" altLang="en-US" sz="1100" dirty="0"/>
              <a:t>, </a:t>
            </a:r>
            <a:r>
              <a:rPr lang="en-US" altLang="en-US" sz="1100" i="1" dirty="0"/>
              <a:t>61</a:t>
            </a:r>
            <a:r>
              <a:rPr lang="en-US" altLang="en-US" sz="1100" dirty="0"/>
              <a:t>(6), 1155–1159. https://</a:t>
            </a:r>
            <a:r>
              <a:rPr lang="en-US" altLang="en-US" sz="1100" dirty="0" err="1"/>
              <a:t>doi.org</a:t>
            </a:r>
            <a:r>
              <a:rPr lang="en-US" altLang="en-US" sz="1100" dirty="0"/>
              <a:t>/10.1021/jf305122s</a:t>
            </a:r>
          </a:p>
          <a:p>
            <a:pPr>
              <a:defRPr/>
            </a:pPr>
            <a:r>
              <a:rPr lang="en-US" sz="1100" dirty="0" err="1"/>
              <a:t>Lebwohl</a:t>
            </a:r>
            <a:r>
              <a:rPr lang="en-US" sz="1100" dirty="0"/>
              <a:t>, B., Cao, Y., </a:t>
            </a:r>
            <a:r>
              <a:rPr lang="en-US" sz="1100" dirty="0" err="1"/>
              <a:t>Zong</a:t>
            </a:r>
            <a:r>
              <a:rPr lang="en-US" sz="1100" dirty="0"/>
              <a:t>, G., Hu, F. B., Green, P., </a:t>
            </a:r>
            <a:r>
              <a:rPr lang="en-US" sz="1100" dirty="0" err="1"/>
              <a:t>Neugut</a:t>
            </a:r>
            <a:r>
              <a:rPr lang="en-US" sz="1100" dirty="0"/>
              <a:t>, A. I., </a:t>
            </a:r>
            <a:r>
              <a:rPr lang="en-US" sz="1100" dirty="0" err="1"/>
              <a:t>Rimm</a:t>
            </a:r>
            <a:r>
              <a:rPr lang="en-US" sz="1100" dirty="0"/>
              <a:t>, E. B., Sampson, L., Dougherty, L. W., </a:t>
            </a:r>
            <a:r>
              <a:rPr lang="en-US" sz="1100" dirty="0" err="1"/>
              <a:t>Giovannucci</a:t>
            </a:r>
            <a:r>
              <a:rPr lang="en-US" sz="1100" dirty="0"/>
              <a:t>, E., Willett, W. C., Sun, Q., &amp; Chan, A. T. (2017). Long term gluten consumption in adults without celiac disease and risk of coronary heart disease: prospective cohort study. </a:t>
            </a:r>
            <a:r>
              <a:rPr lang="en-US" sz="1100" i="1" dirty="0"/>
              <a:t>BMJ (Clinical research ed.)</a:t>
            </a:r>
            <a:r>
              <a:rPr lang="en-US" sz="1100" dirty="0"/>
              <a:t>, </a:t>
            </a:r>
            <a:r>
              <a:rPr lang="en-US" sz="1100" i="1" dirty="0"/>
              <a:t>357</a:t>
            </a:r>
            <a:r>
              <a:rPr lang="en-US" sz="1100" dirty="0"/>
              <a:t>, j1892. https://</a:t>
            </a:r>
            <a:r>
              <a:rPr lang="en-US" sz="1100" dirty="0" err="1"/>
              <a:t>doi.org</a:t>
            </a:r>
            <a:r>
              <a:rPr lang="en-US" sz="1100" dirty="0"/>
              <a:t>/10.1136/bmj.j1892</a:t>
            </a:r>
          </a:p>
          <a:p>
            <a:pPr>
              <a:defRPr/>
            </a:pPr>
            <a:r>
              <a:rPr lang="en-US" sz="1100" dirty="0" err="1"/>
              <a:t>Mekonnen</a:t>
            </a:r>
            <a:r>
              <a:rPr lang="en-US" sz="1100" dirty="0"/>
              <a:t>, M.M., Hoekstra, A.Y. A (2012). Global Assessment of the Water Footprint of Farm Animal Products. </a:t>
            </a:r>
            <a:r>
              <a:rPr lang="en-US" sz="1100" i="1" dirty="0"/>
              <a:t>Ecosystems</a:t>
            </a:r>
            <a:r>
              <a:rPr lang="en-US" sz="1100" dirty="0"/>
              <a:t> </a:t>
            </a:r>
            <a:r>
              <a:rPr lang="en-US" sz="1100" b="1" dirty="0"/>
              <a:t>15, </a:t>
            </a:r>
            <a:r>
              <a:rPr lang="en-US" sz="1100" dirty="0"/>
              <a:t>401–415. https://</a:t>
            </a:r>
            <a:r>
              <a:rPr lang="en-US" sz="1100" dirty="0" err="1"/>
              <a:t>doi.org</a:t>
            </a:r>
            <a:r>
              <a:rPr lang="en-US" sz="1100" dirty="0"/>
              <a:t>/10.1007/s10021-011-9517-8</a:t>
            </a:r>
          </a:p>
          <a:p>
            <a:pPr>
              <a:defRPr/>
            </a:pPr>
            <a:r>
              <a:rPr lang="en-US" sz="1100" dirty="0"/>
              <a:t>Molina-Infante, J., &amp; Carroccio, A. (2017). Suspected Nonceliac Gluten Sensitivity Confirmed in Few Patients After Gluten Challenge in Double-Blind, Placebo-Controlled Trials. </a:t>
            </a:r>
            <a:r>
              <a:rPr lang="en-US" sz="1100" i="1" dirty="0"/>
              <a:t>Clinical gastroenterology and hepatology : the official clinical practice journal of the American Gastroenterological Association</a:t>
            </a:r>
            <a:r>
              <a:rPr lang="en-US" sz="1100" dirty="0"/>
              <a:t>, </a:t>
            </a:r>
            <a:r>
              <a:rPr lang="en-US" sz="1100" i="1" dirty="0"/>
              <a:t>15</a:t>
            </a:r>
            <a:r>
              <a:rPr lang="en-US" sz="1100" dirty="0"/>
              <a:t>(3), 339–348. https://</a:t>
            </a:r>
            <a:r>
              <a:rPr lang="en-US" sz="1100" dirty="0" err="1"/>
              <a:t>doi.org</a:t>
            </a:r>
            <a:r>
              <a:rPr lang="en-US" sz="1100" dirty="0"/>
              <a:t>/10.1016/j.cgh.2016.08.007</a:t>
            </a:r>
          </a:p>
          <a:p>
            <a:pPr>
              <a:defRPr/>
            </a:pPr>
            <a:r>
              <a:rPr lang="en-US" sz="1100" dirty="0" err="1"/>
              <a:t>Shewry</a:t>
            </a:r>
            <a:r>
              <a:rPr lang="en-US" sz="1100" dirty="0"/>
              <a:t>, P. R.,  Hassall, K. L., </a:t>
            </a:r>
            <a:r>
              <a:rPr lang="en-US" sz="1100" dirty="0" err="1"/>
              <a:t>Grausgruber</a:t>
            </a:r>
            <a:r>
              <a:rPr lang="en-US" sz="1100" dirty="0"/>
              <a:t>, H., Andersson, A. A. M,  </a:t>
            </a:r>
            <a:r>
              <a:rPr lang="en-US" sz="1100" dirty="0" err="1"/>
              <a:t>Lampi</a:t>
            </a:r>
            <a:r>
              <a:rPr lang="en-US" sz="1100" dirty="0"/>
              <a:t>, A.‐M.,  </a:t>
            </a:r>
            <a:r>
              <a:rPr lang="en-US" sz="1100" dirty="0" err="1"/>
              <a:t>Piironen</a:t>
            </a:r>
            <a:r>
              <a:rPr lang="en-US" sz="1100" dirty="0"/>
              <a:t>, V., </a:t>
            </a:r>
            <a:r>
              <a:rPr lang="en-US" sz="1100" dirty="0" err="1"/>
              <a:t>Rakszegi</a:t>
            </a:r>
            <a:r>
              <a:rPr lang="en-US" sz="1100" dirty="0"/>
              <a:t>, M., Ward, J. L., Lovegrove, A. (2020). Do modern types of wheat have lower quality for human health? Nutrition Bulletin, 45 (4), 362-373. https://</a:t>
            </a:r>
            <a:r>
              <a:rPr lang="en-US" sz="1100" dirty="0" err="1"/>
              <a:t>doi.org</a:t>
            </a:r>
            <a:r>
              <a:rPr lang="en-US" sz="1100" dirty="0"/>
              <a:t>/10.1111/nbu.12461</a:t>
            </a:r>
          </a:p>
          <a:p>
            <a:pPr>
              <a:defRPr/>
            </a:pPr>
            <a:r>
              <a:rPr lang="en-US" sz="1100" dirty="0"/>
              <a:t>Vanegas, S. M., </a:t>
            </a:r>
            <a:r>
              <a:rPr lang="en-US" sz="1100" dirty="0" err="1"/>
              <a:t>Meydani</a:t>
            </a:r>
            <a:r>
              <a:rPr lang="en-US" sz="1100" dirty="0"/>
              <a:t>, M., Barnett, J. B., Goldin, B., Kane, A., Rasmussen, H., Brown, C., </a:t>
            </a:r>
            <a:r>
              <a:rPr lang="en-US" sz="1100" dirty="0" err="1"/>
              <a:t>Vangay</a:t>
            </a:r>
            <a:r>
              <a:rPr lang="en-US" sz="1100" dirty="0"/>
              <a:t>, P., Knights, D., </a:t>
            </a:r>
            <a:r>
              <a:rPr lang="en-US" sz="1100" dirty="0" err="1"/>
              <a:t>Jonnalagadda</a:t>
            </a:r>
            <a:r>
              <a:rPr lang="en-US" sz="1100" dirty="0"/>
              <a:t>, S., </a:t>
            </a:r>
            <a:r>
              <a:rPr lang="en-US" sz="1100" dirty="0" err="1"/>
              <a:t>Koecher</a:t>
            </a:r>
            <a:r>
              <a:rPr lang="en-US" sz="1100" dirty="0"/>
              <a:t>, K., Karl, J. P., Thomas, M., </a:t>
            </a:r>
            <a:r>
              <a:rPr lang="en-US" sz="1100" dirty="0" err="1"/>
              <a:t>Dolnikowski</a:t>
            </a:r>
            <a:r>
              <a:rPr lang="en-US" sz="1100" dirty="0"/>
              <a:t>, G., Li, L., Saltzman, E., Wu, D., &amp; </a:t>
            </a:r>
            <a:r>
              <a:rPr lang="en-US" sz="1100" dirty="0" err="1"/>
              <a:t>Meydani</a:t>
            </a:r>
            <a:r>
              <a:rPr lang="en-US" sz="1100" dirty="0"/>
              <a:t>, S. N. (2017). Substituting whole grains for refined grains in a 6-wk randomized trial has a modest effect on gut microbiota and immune and inflammatory markers of healthy adults. </a:t>
            </a:r>
            <a:r>
              <a:rPr lang="en-US" sz="1100" i="1" dirty="0"/>
              <a:t>The American journal of clinical nutrition</a:t>
            </a:r>
            <a:r>
              <a:rPr lang="en-US" sz="1100" dirty="0"/>
              <a:t>, </a:t>
            </a:r>
            <a:r>
              <a:rPr lang="en-US" sz="1100" i="1" dirty="0"/>
              <a:t>105</a:t>
            </a:r>
            <a:r>
              <a:rPr lang="en-US" sz="1100" dirty="0"/>
              <a:t>(3), 635–650. https://</a:t>
            </a:r>
            <a:r>
              <a:rPr lang="en-US" sz="1100" dirty="0" err="1"/>
              <a:t>doi.org</a:t>
            </a:r>
            <a:r>
              <a:rPr lang="en-US" sz="1100" dirty="0"/>
              <a:t>/10.3945/ajcn.116.146928</a:t>
            </a:r>
          </a:p>
          <a:p>
            <a:endParaRPr lang="en-US" altLang="en-US" sz="1100" dirty="0"/>
          </a:p>
        </p:txBody>
      </p:sp>
      <p:sp>
        <p:nvSpPr>
          <p:cNvPr id="54274" name="Title 2">
            <a:extLst>
              <a:ext uri="{FF2B5EF4-FFF2-40B4-BE49-F238E27FC236}">
                <a16:creationId xmlns:a16="http://schemas.microsoft.com/office/drawing/2014/main" id="{C6CC7A36-7EB9-8F40-AB10-D9DA9A621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2088"/>
            <a:ext cx="10515600" cy="1325562"/>
          </a:xfrm>
        </p:spPr>
        <p:txBody>
          <a:bodyPr/>
          <a:lstStyle/>
          <a:p>
            <a:r>
              <a:rPr lang="en-US" altLang="en-US"/>
              <a:t>References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D106FA64-B582-B048-B6D1-897B80CEC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624013"/>
            <a:ext cx="9144000" cy="1090612"/>
          </a:xfrm>
        </p:spPr>
        <p:txBody>
          <a:bodyPr/>
          <a:lstStyle/>
          <a:p>
            <a:r>
              <a:rPr lang="en-US" altLang="en-US" dirty="0"/>
              <a:t>Thank You!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6D66CA06-2BF8-8F47-A95E-82DB496089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4143375"/>
            <a:ext cx="9144000" cy="1720712"/>
          </a:xfrm>
        </p:spPr>
        <p:txBody>
          <a:bodyPr/>
          <a:lstStyle/>
          <a:p>
            <a:r>
              <a:rPr lang="en-US" altLang="en-US" sz="3200" b="1" dirty="0"/>
              <a:t>Caroline </a:t>
            </a:r>
            <a:r>
              <a:rPr lang="en-US" altLang="en-US" sz="3200" b="1" dirty="0" err="1"/>
              <a:t>Sluyter</a:t>
            </a:r>
            <a:endParaRPr lang="en-US" altLang="en-US" sz="3200" b="1" dirty="0"/>
          </a:p>
          <a:p>
            <a:r>
              <a:rPr lang="en-US" altLang="en-US" sz="3200" dirty="0"/>
              <a:t>caroline@oldwayspt.org</a:t>
            </a:r>
          </a:p>
          <a:p>
            <a:r>
              <a:rPr lang="en-US" altLang="en-US" sz="3200" dirty="0"/>
              <a:t>https://</a:t>
            </a:r>
            <a:r>
              <a:rPr lang="en-US" altLang="en-US" sz="3200" dirty="0" err="1"/>
              <a:t>wholegrainscouncil.org</a:t>
            </a:r>
            <a:r>
              <a:rPr lang="en-US" altLang="en-US" sz="3200" dirty="0"/>
              <a:t>/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911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Placeholder 1">
            <a:extLst>
              <a:ext uri="{FF2B5EF4-FFF2-40B4-BE49-F238E27FC236}">
                <a16:creationId xmlns:a16="http://schemas.microsoft.com/office/drawing/2014/main" id="{01FAE1E6-EABE-474E-94BB-5DC0B42B602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38200" y="1847850"/>
            <a:ext cx="6507163" cy="4011613"/>
          </a:xfrm>
        </p:spPr>
        <p:txBody>
          <a:bodyPr/>
          <a:lstStyle/>
          <a:p>
            <a:pPr marL="0" indent="0"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Our three-part mission:</a:t>
            </a:r>
          </a:p>
          <a:p>
            <a:pPr marL="466332" indent="-466332">
              <a:spcAft>
                <a:spcPts val="500"/>
              </a:spcAft>
              <a:defRPr/>
            </a:pPr>
            <a:r>
              <a:rPr lang="en-US" dirty="0"/>
              <a:t>To help consumers find whole grain foods and understand their health benefits</a:t>
            </a:r>
          </a:p>
          <a:p>
            <a:pPr marL="466332" indent="-466332">
              <a:spcAft>
                <a:spcPts val="500"/>
              </a:spcAft>
              <a:defRPr/>
            </a:pPr>
            <a:r>
              <a:rPr lang="en-US" dirty="0"/>
              <a:t>To help manufacturers and restaurants create delicious whole grain foods</a:t>
            </a:r>
          </a:p>
          <a:p>
            <a:pPr marL="466332" indent="-466332">
              <a:spcAft>
                <a:spcPts val="500"/>
              </a:spcAft>
              <a:defRPr/>
            </a:pPr>
            <a:r>
              <a:rPr lang="en-US" dirty="0"/>
              <a:t>To help the media write accurate and compelling stories about whole grains</a:t>
            </a:r>
          </a:p>
        </p:txBody>
      </p:sp>
      <p:sp>
        <p:nvSpPr>
          <p:cNvPr id="5122" name="Title 2">
            <a:extLst>
              <a:ext uri="{FF2B5EF4-FFF2-40B4-BE49-F238E27FC236}">
                <a16:creationId xmlns:a16="http://schemas.microsoft.com/office/drawing/2014/main" id="{073EDFC5-33EF-5141-AACE-03F97D03C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About the Oldways Whole Grains Council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98E845C0-A5F5-2C49-B939-6F544362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847850"/>
            <a:ext cx="312896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D106FA64-B582-B048-B6D1-897B80CEC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624013"/>
            <a:ext cx="9144000" cy="2387600"/>
          </a:xfrm>
        </p:spPr>
        <p:txBody>
          <a:bodyPr/>
          <a:lstStyle/>
          <a:p>
            <a:r>
              <a:rPr lang="en-US" altLang="en-US" dirty="0"/>
              <a:t>Our Communication Model</a:t>
            </a:r>
          </a:p>
        </p:txBody>
      </p:sp>
    </p:spTree>
    <p:extLst>
      <p:ext uri="{BB962C8B-B14F-4D97-AF65-F5344CB8AC3E}">
        <p14:creationId xmlns:p14="http://schemas.microsoft.com/office/powerpoint/2010/main" val="226750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>
            <a:extLst>
              <a:ext uri="{FF2B5EF4-FFF2-40B4-BE49-F238E27FC236}">
                <a16:creationId xmlns:a16="http://schemas.microsoft.com/office/drawing/2014/main" id="{BE9130A4-1C58-C749-9696-5070F1AC0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Annual Whole Grain Events</a:t>
            </a:r>
          </a:p>
        </p:txBody>
      </p:sp>
      <p:pic>
        <p:nvPicPr>
          <p:cNvPr id="5" name="Picture 4" descr="A close-up of a pot of food&#10;&#10;Description automatically generated with low confidence">
            <a:extLst>
              <a:ext uri="{FF2B5EF4-FFF2-40B4-BE49-F238E27FC236}">
                <a16:creationId xmlns:a16="http://schemas.microsoft.com/office/drawing/2014/main" id="{48894AB0-3E82-C144-96D1-7F791E9FD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5450" r="7402" b="13230"/>
          <a:stretch/>
        </p:blipFill>
        <p:spPr>
          <a:xfrm>
            <a:off x="10040605" y="889183"/>
            <a:ext cx="2148719" cy="2047666"/>
          </a:xfrm>
          <a:prstGeom prst="rect">
            <a:avLst/>
          </a:prstGeom>
        </p:spPr>
      </p:pic>
      <p:pic>
        <p:nvPicPr>
          <p:cNvPr id="6" name="Picture 5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83115373-EAEC-EF4A-BDA4-C6DF1BCF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20" y="1745750"/>
            <a:ext cx="4629877" cy="3086585"/>
          </a:xfrm>
          <a:prstGeom prst="rect">
            <a:avLst/>
          </a:prstGeom>
        </p:spPr>
      </p:pic>
      <p:pic>
        <p:nvPicPr>
          <p:cNvPr id="8" name="Picture 7" descr="A picture containing items&#10;&#10;Description automatically generated">
            <a:extLst>
              <a:ext uri="{FF2B5EF4-FFF2-40B4-BE49-F238E27FC236}">
                <a16:creationId xmlns:a16="http://schemas.microsoft.com/office/drawing/2014/main" id="{6D582E93-FBBD-3646-BE88-B9B530E3D8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26420" r="13457" b="9876"/>
          <a:stretch/>
        </p:blipFill>
        <p:spPr>
          <a:xfrm>
            <a:off x="7685318" y="633691"/>
            <a:ext cx="2452435" cy="2047665"/>
          </a:xfrm>
          <a:prstGeom prst="rect">
            <a:avLst/>
          </a:prstGeom>
        </p:spPr>
      </p:pic>
      <p:pic>
        <p:nvPicPr>
          <p:cNvPr id="9" name="Picture 8" descr="A picture containing text, food&#10;&#10;Description automatically generated">
            <a:extLst>
              <a:ext uri="{FF2B5EF4-FFF2-40B4-BE49-F238E27FC236}">
                <a16:creationId xmlns:a16="http://schemas.microsoft.com/office/drawing/2014/main" id="{B3A0CE8C-0534-194B-AC19-C81339011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09" y="3403459"/>
            <a:ext cx="3555728" cy="25234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AA8AD5-C70D-B446-B775-8D9CB724DF6A}"/>
              </a:ext>
            </a:extLst>
          </p:cNvPr>
          <p:cNvCxnSpPr/>
          <p:nvPr/>
        </p:nvCxnSpPr>
        <p:spPr>
          <a:xfrm>
            <a:off x="5864713" y="1366033"/>
            <a:ext cx="0" cy="5118265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B8F358-13FB-864B-9DBD-777C2E379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91" y="3559330"/>
            <a:ext cx="2047666" cy="2047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006938-F63F-6346-9C5B-E37C97B31FF0}"/>
              </a:ext>
            </a:extLst>
          </p:cNvPr>
          <p:cNvSpPr txBox="1"/>
          <p:nvPr/>
        </p:nvSpPr>
        <p:spPr>
          <a:xfrm>
            <a:off x="825814" y="1310778"/>
            <a:ext cx="4982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Whole Day for Whole Grain – End of March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274A8-271E-3E40-92DB-D3EF8ECCE917}"/>
              </a:ext>
            </a:extLst>
          </p:cNvPr>
          <p:cNvSpPr txBox="1"/>
          <p:nvPr/>
        </p:nvSpPr>
        <p:spPr>
          <a:xfrm>
            <a:off x="6262333" y="3015154"/>
            <a:ext cx="3875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Whole Grains Month – September</a:t>
            </a:r>
          </a:p>
        </p:txBody>
      </p:sp>
      <p:pic>
        <p:nvPicPr>
          <p:cNvPr id="14" name="Picture 13" descr="A close-up of a dollar bill&#10;&#10;Description automatically generated with medium confidence">
            <a:extLst>
              <a:ext uri="{FF2B5EF4-FFF2-40B4-BE49-F238E27FC236}">
                <a16:creationId xmlns:a16="http://schemas.microsoft.com/office/drawing/2014/main" id="{1B4DF549-C761-D946-8433-2B33412876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8616">
            <a:off x="6483018" y="1745535"/>
            <a:ext cx="1567043" cy="674699"/>
          </a:xfrm>
          <a:prstGeom prst="rect">
            <a:avLst/>
          </a:prstGeom>
        </p:spPr>
      </p:pic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D57F1AF1-6DAB-8F47-B945-3C7D5585A6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72" t="9241" r="22395" b="35927"/>
          <a:stretch/>
        </p:blipFill>
        <p:spPr>
          <a:xfrm>
            <a:off x="1255668" y="4363140"/>
            <a:ext cx="2328543" cy="2350008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840016-5BF1-5541-A1C5-F4AFC6A9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Outreach &amp; Education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1ACA2BF-4B0B-D44F-BB5A-4D35DF9F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2691" r="2257" b="11117"/>
          <a:stretch/>
        </p:blipFill>
        <p:spPr>
          <a:xfrm>
            <a:off x="1177274" y="3717793"/>
            <a:ext cx="2143599" cy="25371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63E0B50C-F171-6141-8504-7ED5EEA8C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35" y="3965087"/>
            <a:ext cx="2722999" cy="269231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3F5E65-F5E2-8A42-84F1-81D74A4DD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8" y="1799833"/>
            <a:ext cx="2723505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4A90D1-993A-2C45-835B-E458F19B1284}"/>
              </a:ext>
            </a:extLst>
          </p:cNvPr>
          <p:cNvSpPr txBox="1"/>
          <p:nvPr/>
        </p:nvSpPr>
        <p:spPr>
          <a:xfrm>
            <a:off x="4474340" y="1345151"/>
            <a:ext cx="1318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Blog Posts</a:t>
            </a:r>
          </a:p>
        </p:txBody>
      </p:sp>
      <p:pic>
        <p:nvPicPr>
          <p:cNvPr id="9" name="Picture 8" descr="A bowl of salad&#10;&#10;Description automatically generated with low confidence">
            <a:extLst>
              <a:ext uri="{FF2B5EF4-FFF2-40B4-BE49-F238E27FC236}">
                <a16:creationId xmlns:a16="http://schemas.microsoft.com/office/drawing/2014/main" id="{4CBAF9FC-E630-B64B-B8CE-0A76E7DFD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69" y="1772333"/>
            <a:ext cx="2723505" cy="2091651"/>
          </a:xfrm>
          <a:prstGeom prst="rect">
            <a:avLst/>
          </a:prstGeom>
        </p:spPr>
      </p:pic>
      <p:pic>
        <p:nvPicPr>
          <p:cNvPr id="10" name="Picture 9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0DE8D20A-555A-E146-A63F-0137653C7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37" y="3855514"/>
            <a:ext cx="2722999" cy="2109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721C1A-5184-1741-8527-1996ACB108CA}"/>
              </a:ext>
            </a:extLst>
          </p:cNvPr>
          <p:cNvSpPr txBox="1"/>
          <p:nvPr/>
        </p:nvSpPr>
        <p:spPr>
          <a:xfrm>
            <a:off x="7297033" y="1372223"/>
            <a:ext cx="103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Recipes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8C7A1-C784-4243-8AC8-79A0D92FAE60}"/>
              </a:ext>
            </a:extLst>
          </p:cNvPr>
          <p:cNvSpPr txBox="1"/>
          <p:nvPr/>
        </p:nvSpPr>
        <p:spPr>
          <a:xfrm>
            <a:off x="9692754" y="1372223"/>
            <a:ext cx="2095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And Much More…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62B1F-5FC9-8242-8855-97CFE8132BC3}"/>
              </a:ext>
            </a:extLst>
          </p:cNvPr>
          <p:cNvSpPr txBox="1"/>
          <p:nvPr/>
        </p:nvSpPr>
        <p:spPr>
          <a:xfrm>
            <a:off x="9378859" y="2008854"/>
            <a:ext cx="27235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Cooking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Whole Grain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 Studies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Media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Posters, Stickers, Games, Worksheets, Lesson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Whole Grain Hotline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Whole Grain 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 Kits &amp;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7F596999-82B0-064C-88A9-06594E3EE1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542" r="2027" b="1446"/>
          <a:stretch/>
        </p:blipFill>
        <p:spPr>
          <a:xfrm>
            <a:off x="1513972" y="1846693"/>
            <a:ext cx="1958603" cy="25626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 descr="A picture containing website&#10;&#10;Description automatically generated">
            <a:extLst>
              <a:ext uri="{FF2B5EF4-FFF2-40B4-BE49-F238E27FC236}">
                <a16:creationId xmlns:a16="http://schemas.microsoft.com/office/drawing/2014/main" id="{6A7B3A89-7C31-B046-A358-CCCA91D89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1" y="2779431"/>
            <a:ext cx="1593036" cy="23713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C0124-AAE3-484D-990C-D7FDAF4F355A}"/>
              </a:ext>
            </a:extLst>
          </p:cNvPr>
          <p:cNvSpPr txBox="1"/>
          <p:nvPr/>
        </p:nvSpPr>
        <p:spPr>
          <a:xfrm>
            <a:off x="928839" y="1372223"/>
            <a:ext cx="264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Resources &amp; Handouts</a:t>
            </a:r>
          </a:p>
        </p:txBody>
      </p:sp>
    </p:spTree>
    <p:extLst>
      <p:ext uri="{BB962C8B-B14F-4D97-AF65-F5344CB8AC3E}">
        <p14:creationId xmlns:p14="http://schemas.microsoft.com/office/powerpoint/2010/main" val="338690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A9EBC-7C4F-4C4C-BC73-C61DA58D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Clear and Consistent Labeling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63CEC-CA7F-E44B-A1DA-4EFBA32A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12" y="2189855"/>
            <a:ext cx="1473775" cy="2180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20F1F-78E0-7043-8C35-6DFE7877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080" y="2189854"/>
            <a:ext cx="1473775" cy="218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0A290-413C-404E-B4E1-1059671B7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248" y="2189854"/>
            <a:ext cx="1473775" cy="2180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4ADBD-84F5-0747-A380-61BE73F89E82}"/>
              </a:ext>
            </a:extLst>
          </p:cNvPr>
          <p:cNvSpPr txBox="1"/>
          <p:nvPr/>
        </p:nvSpPr>
        <p:spPr>
          <a:xfrm>
            <a:off x="1891334" y="1740216"/>
            <a:ext cx="2709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Whole Grain Stamp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2989A38-3B89-2A48-8CB7-AD21AAE89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399" y="4466016"/>
            <a:ext cx="1513658" cy="218092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ALL grain is whole grain</a:t>
            </a:r>
          </a:p>
          <a:p>
            <a:r>
              <a:rPr lang="en-US" sz="1800" dirty="0">
                <a:solidFill>
                  <a:schemeClr val="tx1"/>
                </a:solidFill>
              </a:rPr>
              <a:t>Minimum of 16g whole grain per serving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6428AF3-8740-EC47-BF36-851E4DEF5C07}"/>
              </a:ext>
            </a:extLst>
          </p:cNvPr>
          <p:cNvSpPr txBox="1">
            <a:spLocks/>
          </p:cNvSpPr>
          <p:nvPr/>
        </p:nvSpPr>
        <p:spPr>
          <a:xfrm>
            <a:off x="2399627" y="4466016"/>
            <a:ext cx="1513658" cy="21809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rt" panose="020B05040303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rt" panose="020B05040303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rt" panose="020B05040303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At least 50% of grain is whole grain</a:t>
            </a:r>
          </a:p>
          <a:p>
            <a:r>
              <a:rPr lang="en-US" sz="1800" dirty="0">
                <a:solidFill>
                  <a:schemeClr val="tx1"/>
                </a:solidFill>
              </a:rPr>
              <a:t>Minimum of 8g whole grain per serving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46CB4BF-1881-044E-9C6A-F9496A6542D7}"/>
              </a:ext>
            </a:extLst>
          </p:cNvPr>
          <p:cNvSpPr txBox="1">
            <a:spLocks/>
          </p:cNvSpPr>
          <p:nvPr/>
        </p:nvSpPr>
        <p:spPr>
          <a:xfrm>
            <a:off x="3982855" y="4466016"/>
            <a:ext cx="1513658" cy="21809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rt" panose="020B05040303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rt" panose="020B05040303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rt" panose="020B05040303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More refined grain than whole grain</a:t>
            </a:r>
          </a:p>
          <a:p>
            <a:r>
              <a:rPr lang="en-US" sz="1800" dirty="0">
                <a:solidFill>
                  <a:schemeClr val="tx1"/>
                </a:solidFill>
              </a:rPr>
              <a:t>Minimum of 8g whole grain per serving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8073E3A-DD9D-8C4E-8670-A8A2378AF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972892"/>
            <a:ext cx="6277870" cy="2017183"/>
          </a:xfrm>
          <a:prstGeom prst="rect">
            <a:avLst/>
          </a:prstGeom>
        </p:spPr>
      </p:pic>
      <p:pic>
        <p:nvPicPr>
          <p:cNvPr id="21" name="Picture 20" descr="Chart, bar chart&#10;&#10;Description automatically generated">
            <a:extLst>
              <a:ext uri="{FF2B5EF4-FFF2-40B4-BE49-F238E27FC236}">
                <a16:creationId xmlns:a16="http://schemas.microsoft.com/office/drawing/2014/main" id="{98434321-F58A-F44B-AC22-A0E6F7941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372" y="3071945"/>
            <a:ext cx="4854128" cy="28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372900-25BB-164F-9811-3276B6A4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Data Supports Use of Third-Party Packaging Symbols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576D7DA-F2B6-9D48-A0A5-8220AD589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8010"/>
            <a:ext cx="4726765" cy="302670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024712F-F627-C648-95E9-ADCB0A7AE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37" y="1638010"/>
            <a:ext cx="4787331" cy="302670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3C5E613-1841-704A-9F1E-D6C3078B6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9" b="60869"/>
          <a:stretch/>
        </p:blipFill>
        <p:spPr>
          <a:xfrm>
            <a:off x="769109" y="4982907"/>
            <a:ext cx="3553992" cy="102859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27ABD11-4B8B-3143-9A15-9CA06737E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41330" r="2260" b="4393"/>
          <a:stretch/>
        </p:blipFill>
        <p:spPr>
          <a:xfrm>
            <a:off x="4323101" y="4742219"/>
            <a:ext cx="4127245" cy="15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7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D106FA64-B582-B048-B6D1-897B80CEC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624013"/>
            <a:ext cx="9144000" cy="2387600"/>
          </a:xfrm>
        </p:spPr>
        <p:txBody>
          <a:bodyPr/>
          <a:lstStyle/>
          <a:p>
            <a:r>
              <a:rPr lang="en-US" altLang="en-US" dirty="0"/>
              <a:t>Common Grain Myths &amp; How to Bust Them</a:t>
            </a:r>
          </a:p>
        </p:txBody>
      </p:sp>
    </p:spTree>
    <p:extLst>
      <p:ext uri="{BB962C8B-B14F-4D97-AF65-F5344CB8AC3E}">
        <p14:creationId xmlns:p14="http://schemas.microsoft.com/office/powerpoint/2010/main" val="74553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1">
            <a:extLst>
              <a:ext uri="{FF2B5EF4-FFF2-40B4-BE49-F238E27FC236}">
                <a16:creationId xmlns:a16="http://schemas.microsoft.com/office/drawing/2014/main" id="{255B3257-501C-E846-BE55-E88A8C05ACA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38200" y="1847850"/>
            <a:ext cx="10510838" cy="4011613"/>
          </a:xfrm>
        </p:spPr>
        <p:txBody>
          <a:bodyPr/>
          <a:lstStyle/>
          <a:p>
            <a:r>
              <a:rPr lang="en-US" altLang="en-US" sz="2400"/>
              <a:t>Survey of 20</a:t>
            </a:r>
            <a:r>
              <a:rPr lang="en-US" altLang="en-US" sz="2400" baseline="30000"/>
              <a:t>th</a:t>
            </a:r>
            <a:r>
              <a:rPr lang="en-US" altLang="en-US" sz="2400"/>
              <a:t> &amp; 21</a:t>
            </a:r>
            <a:r>
              <a:rPr lang="en-US" altLang="en-US" sz="2400" baseline="30000"/>
              <a:t>st</a:t>
            </a:r>
            <a:r>
              <a:rPr lang="en-US" altLang="en-US" sz="2400"/>
              <a:t> century wheats found that gluten content of wheat </a:t>
            </a:r>
            <a:r>
              <a:rPr lang="en-US" altLang="en-US" sz="2400" b="1"/>
              <a:t>has NOT increased </a:t>
            </a:r>
            <a:r>
              <a:rPr lang="en-US" altLang="en-US" sz="2400">
                <a:solidFill>
                  <a:schemeClr val="tx2"/>
                </a:solidFill>
              </a:rPr>
              <a:t>(Kasarda, 2013)</a:t>
            </a:r>
          </a:p>
          <a:p>
            <a:r>
              <a:rPr lang="en-US" altLang="en-US" sz="2400"/>
              <a:t>Analysis of more than 200 wheat lines from 18</a:t>
            </a:r>
            <a:r>
              <a:rPr lang="en-US" altLang="en-US" sz="2400" baseline="30000"/>
              <a:t>th</a:t>
            </a:r>
            <a:r>
              <a:rPr lang="en-US" altLang="en-US" sz="2400"/>
              <a:t> century through modern times found </a:t>
            </a:r>
            <a:r>
              <a:rPr lang="en-US" altLang="en-US" sz="2400">
                <a:solidFill>
                  <a:schemeClr val="tx2"/>
                </a:solidFill>
              </a:rPr>
              <a:t>(Shewry, 2020)</a:t>
            </a:r>
            <a:r>
              <a:rPr lang="en-US" altLang="en-US" sz="2400"/>
              <a:t>: </a:t>
            </a:r>
          </a:p>
          <a:p>
            <a:pPr lvl="1"/>
            <a:r>
              <a:rPr lang="en-US" altLang="en-US" sz="2000"/>
              <a:t>Decrease in some minerals (iron, zinc, magnesium) over time</a:t>
            </a:r>
          </a:p>
          <a:p>
            <a:pPr lvl="1"/>
            <a:r>
              <a:rPr lang="en-US" altLang="en-US" sz="2000"/>
              <a:t>Small increase in fiber over time</a:t>
            </a:r>
          </a:p>
          <a:p>
            <a:pPr lvl="1"/>
            <a:r>
              <a:rPr lang="en-US" altLang="en-US" sz="2000"/>
              <a:t>Increased starch and </a:t>
            </a:r>
            <a:r>
              <a:rPr lang="en-US" altLang="en-US" sz="2000" b="1"/>
              <a:t>decreased protein </a:t>
            </a:r>
            <a:r>
              <a:rPr lang="en-US" altLang="en-US" sz="2000"/>
              <a:t>over time (note: gluten is formed by proteins)</a:t>
            </a:r>
          </a:p>
          <a:p>
            <a:pPr lvl="1"/>
            <a:r>
              <a:rPr lang="en-US" altLang="en-US" sz="2000"/>
              <a:t>Decrease in the gliadin:glutenin ratio, indicating a </a:t>
            </a:r>
            <a:r>
              <a:rPr lang="en-US" altLang="en-US" sz="2000" b="1"/>
              <a:t>decrease in celiac disease antigens </a:t>
            </a:r>
            <a:r>
              <a:rPr lang="en-US" altLang="en-US" sz="2000"/>
              <a:t>in modern wheat</a:t>
            </a:r>
          </a:p>
          <a:p>
            <a:pPr lvl="1"/>
            <a:r>
              <a:rPr lang="en-US" altLang="en-US" sz="2000"/>
              <a:t>No increases in proteins known to trigger adverse reactions</a:t>
            </a:r>
          </a:p>
        </p:txBody>
      </p:sp>
      <p:sp>
        <p:nvSpPr>
          <p:cNvPr id="23554" name="Title 2">
            <a:extLst>
              <a:ext uri="{FF2B5EF4-FFF2-40B4-BE49-F238E27FC236}">
                <a16:creationId xmlns:a16="http://schemas.microsoft.com/office/drawing/2014/main" id="{1A10ED8B-82D8-0B42-8DDA-E4D99E251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Does “Modern Wheat” Have More Gluten?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LDWAYS-THEME">
  <a:themeElements>
    <a:clrScheme name="Oldways Theme Colors">
      <a:dk1>
        <a:srgbClr val="000000"/>
      </a:dk1>
      <a:lt1>
        <a:srgbClr val="FFFFFF"/>
      </a:lt1>
      <a:dk2>
        <a:srgbClr val="284734"/>
      </a:dk2>
      <a:lt2>
        <a:srgbClr val="D7D2C3"/>
      </a:lt2>
      <a:accent1>
        <a:srgbClr val="03968F"/>
      </a:accent1>
      <a:accent2>
        <a:srgbClr val="E15426"/>
      </a:accent2>
      <a:accent3>
        <a:srgbClr val="4B7738"/>
      </a:accent3>
      <a:accent4>
        <a:srgbClr val="FFC000"/>
      </a:accent4>
      <a:accent5>
        <a:srgbClr val="74AA4E"/>
      </a:accent5>
      <a:accent6>
        <a:srgbClr val="64333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dways-Theme" id="{E4A4A424-BBFB-1745-A7A6-EEEF544281DF}" vid="{D228D48D-778A-D447-8286-3A104306C5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1720</Words>
  <Application>Microsoft Macintosh PowerPoint</Application>
  <PresentationFormat>Widescreen</PresentationFormat>
  <Paragraphs>125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Corbert</vt:lpstr>
      <vt:lpstr>PT Sans</vt:lpstr>
      <vt:lpstr>OLDWAYS-THEME</vt:lpstr>
      <vt:lpstr>How to Develop and Communicate Whole Grain Health Messages</vt:lpstr>
      <vt:lpstr>About the Oldways Whole Grains Council</vt:lpstr>
      <vt:lpstr>Our Communication Model</vt:lpstr>
      <vt:lpstr>Annual Whole Grain Events</vt:lpstr>
      <vt:lpstr>Ongoing Outreach &amp; Education</vt:lpstr>
      <vt:lpstr>Importance of Clear and Consistent Labeling</vt:lpstr>
      <vt:lpstr>Survey Data Supports Use of Third-Party Packaging Symbols</vt:lpstr>
      <vt:lpstr>Common Grain Myths &amp; How to Bust Them</vt:lpstr>
      <vt:lpstr>Does “Modern Wheat” Have More Gluten?</vt:lpstr>
      <vt:lpstr>Do Whole Grains Make You Gain Weight?</vt:lpstr>
      <vt:lpstr>Should you go gluten-free?</vt:lpstr>
      <vt:lpstr>Should you go grain-free?</vt:lpstr>
      <vt:lpstr>Whole Grain Communication Strategies</vt:lpstr>
      <vt:lpstr>Tailor Messaging to Your Audience</vt:lpstr>
      <vt:lpstr>Tailor Messaging to Your Audience</vt:lpstr>
      <vt:lpstr>Tailor Messaging to Your Audience</vt:lpstr>
      <vt:lpstr>References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Oldways PPT Theme</dc:title>
  <dc:subject/>
  <dc:creator/>
  <cp:keywords/>
  <dc:description/>
  <cp:lastModifiedBy>Caroline Sluyter</cp:lastModifiedBy>
  <cp:revision>46</cp:revision>
  <cp:lastPrinted>2019-06-20T20:26:58Z</cp:lastPrinted>
  <dcterms:created xsi:type="dcterms:W3CDTF">2019-05-13T16:40:44Z</dcterms:created>
  <dcterms:modified xsi:type="dcterms:W3CDTF">2022-03-16T17:26:16Z</dcterms:modified>
  <cp:category/>
</cp:coreProperties>
</file>